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71" r:id="rId3"/>
    <p:sldId id="272" r:id="rId4"/>
    <p:sldId id="274" r:id="rId5"/>
    <p:sldId id="275" r:id="rId6"/>
    <p:sldId id="273" r:id="rId7"/>
    <p:sldId id="276" r:id="rId8"/>
    <p:sldId id="277" r:id="rId9"/>
    <p:sldId id="278" r:id="rId10"/>
    <p:sldId id="280" r:id="rId11"/>
    <p:sldId id="281" r:id="rId12"/>
    <p:sldId id="282"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E10BA3-CF60-47DF-BD04-81B1DEA7F6B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100">
                <a:latin typeface="Arial" panose="020B0604020202020204" pitchFamily="34" charset="0"/>
                <a:cs typeface="Arial" panose="020B0604020202020204" pitchFamily="34" charset="0"/>
              </a:rPr>
              <a:t>Class – The Life Of Christ (306)</a:t>
            </a:r>
          </a:p>
        </p:txBody>
      </p:sp>
      <p:sp>
        <p:nvSpPr>
          <p:cNvPr id="3" name="Date Placeholder 2">
            <a:extLst>
              <a:ext uri="{FF2B5EF4-FFF2-40B4-BE49-F238E27FC236}">
                <a16:creationId xmlns:a16="http://schemas.microsoft.com/office/drawing/2014/main" id="{0153C598-A10D-453B-B372-858BE6F9704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100">
                <a:latin typeface="Arial" panose="020B0604020202020204" pitchFamily="34" charset="0"/>
                <a:cs typeface="Arial" panose="020B0604020202020204" pitchFamily="34" charset="0"/>
              </a:rPr>
              <a:t>4/20/2022 pm</a:t>
            </a:r>
          </a:p>
        </p:txBody>
      </p:sp>
      <p:sp>
        <p:nvSpPr>
          <p:cNvPr id="4" name="Footer Placeholder 3">
            <a:extLst>
              <a:ext uri="{FF2B5EF4-FFF2-40B4-BE49-F238E27FC236}">
                <a16:creationId xmlns:a16="http://schemas.microsoft.com/office/drawing/2014/main" id="{C03AFFD3-BAB8-45A5-9100-A99DBB079E8E}"/>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1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9C97298A-B083-4EAD-B231-FAAC57416CE9}"/>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28F6ED3-D56A-40E7-A269-7D942A09EB12}"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388892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(306)</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4/20/2022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1BEDD6F-4A5F-473C-912B-58581C5F9035}" type="slidenum">
              <a:rPr lang="en-US" smtClean="0"/>
              <a:t>‹#›</a:t>
            </a:fld>
            <a:endParaRPr lang="en-US"/>
          </a:p>
        </p:txBody>
      </p:sp>
    </p:spTree>
    <p:extLst>
      <p:ext uri="{BB962C8B-B14F-4D97-AF65-F5344CB8AC3E}">
        <p14:creationId xmlns:p14="http://schemas.microsoft.com/office/powerpoint/2010/main" val="108072601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15485087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44684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358389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71336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2234657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74658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386170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325072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05333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207051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23C6C793-7EC4-40D3-9F32-63BBE67DA95C}" type="datetimeFigureOut">
              <a:rPr lang="en-US" smtClean="0"/>
              <a:t>4/22/2022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350077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C6C793-7EC4-40D3-9F32-63BBE67DA95C}" type="datetimeFigureOut">
              <a:rPr lang="en-US" smtClean="0"/>
              <a:t>4/22/2022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C6AB9A-4874-4638-B080-4D8A3742AB68}" type="slidenum">
              <a:rPr lang="en-US" smtClean="0"/>
              <a:t>‹#›</a:t>
            </a:fld>
            <a:endParaRPr lang="en-US"/>
          </a:p>
        </p:txBody>
      </p:sp>
    </p:spTree>
    <p:extLst>
      <p:ext uri="{BB962C8B-B14F-4D97-AF65-F5344CB8AC3E}">
        <p14:creationId xmlns:p14="http://schemas.microsoft.com/office/powerpoint/2010/main" val="1392091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9F3B476-A0F1-4251-8F2F-497700EB0C40}"/>
              </a:ext>
            </a:extLst>
          </p:cNvPr>
          <p:cNvSpPr>
            <a:spLocks noGrp="1"/>
          </p:cNvSpPr>
          <p:nvPr>
            <p:ph type="subTitle" idx="1"/>
          </p:nvPr>
        </p:nvSpPr>
        <p:spPr>
          <a:xfrm>
            <a:off x="590550" y="3200400"/>
            <a:ext cx="7810500" cy="1154162"/>
          </a:xfrm>
        </p:spPr>
        <p:txBody>
          <a:bodyPr>
            <a:spAutoFit/>
          </a:bodyPr>
          <a:lstStyle/>
          <a:p>
            <a:r>
              <a:rPr lang="en-US" sz="3200" dirty="0">
                <a:solidFill>
                  <a:schemeClr val="tx1"/>
                </a:solidFill>
              </a:rPr>
              <a:t>Lesson 18</a:t>
            </a:r>
          </a:p>
          <a:p>
            <a:r>
              <a:rPr lang="en-US" sz="3200" dirty="0">
                <a:solidFill>
                  <a:schemeClr val="tx1"/>
                </a:solidFill>
              </a:rPr>
              <a:t>Matthew 20:20-28; Mark 10:35-45</a:t>
            </a:r>
          </a:p>
        </p:txBody>
      </p:sp>
      <p:sp>
        <p:nvSpPr>
          <p:cNvPr id="2" name="Title 1">
            <a:extLst>
              <a:ext uri="{FF2B5EF4-FFF2-40B4-BE49-F238E27FC236}">
                <a16:creationId xmlns:a16="http://schemas.microsoft.com/office/drawing/2014/main" id="{A8B16832-984D-4EE4-837B-7E12C6367E04}"/>
              </a:ext>
            </a:extLst>
          </p:cNvPr>
          <p:cNvSpPr>
            <a:spLocks noGrp="1"/>
          </p:cNvSpPr>
          <p:nvPr>
            <p:ph type="ctrTitle"/>
          </p:nvPr>
        </p:nvSpPr>
        <p:spPr>
          <a:xfrm>
            <a:off x="457200" y="1556139"/>
            <a:ext cx="8229600" cy="1369606"/>
          </a:xfrm>
        </p:spPr>
        <p:txBody>
          <a:bodyPr>
            <a:spAutoFit/>
          </a:bodyPr>
          <a:lstStyle/>
          <a:p>
            <a:r>
              <a:rPr lang="en-US" dirty="0">
                <a:solidFill>
                  <a:schemeClr val="bg1"/>
                </a:solidFill>
              </a:rPr>
              <a:t>Jesus Rebuking Ambition Of The Disciples</a:t>
            </a:r>
          </a:p>
        </p:txBody>
      </p:sp>
      <p:sp>
        <p:nvSpPr>
          <p:cNvPr id="4" name="Subtitle 2">
            <a:extLst>
              <a:ext uri="{FF2B5EF4-FFF2-40B4-BE49-F238E27FC236}">
                <a16:creationId xmlns:a16="http://schemas.microsoft.com/office/drawing/2014/main" id="{A6C2E280-3608-4FD1-8EA3-933AE98D663A}"/>
              </a:ext>
            </a:extLst>
          </p:cNvPr>
          <p:cNvSpPr txBox="1">
            <a:spLocks/>
          </p:cNvSpPr>
          <p:nvPr/>
        </p:nvSpPr>
        <p:spPr bwMode="auto">
          <a:xfrm>
            <a:off x="1295400" y="4800600"/>
            <a:ext cx="6400800" cy="4924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ts val="575"/>
              </a:spcBef>
              <a:spcAft>
                <a:spcPct val="0"/>
              </a:spcAft>
              <a:buClr>
                <a:schemeClr val="accent1"/>
              </a:buClr>
              <a:buSzPct val="85000"/>
              <a:buFont typeface="Wingdings 2" pitchFamily="18" charset="2"/>
              <a:buNone/>
              <a:defRPr sz="2600" kern="1200">
                <a:solidFill>
                  <a:schemeClr val="tx2"/>
                </a:solidFill>
                <a:latin typeface="+mn-lt"/>
                <a:ea typeface="+mn-ea"/>
                <a:cs typeface="+mn-cs"/>
              </a:defRPr>
            </a:lvl1pPr>
            <a:lvl2pPr marL="457200" indent="0" algn="ctr" rtl="0" eaLnBrk="1" fontAlgn="base" hangingPunct="1">
              <a:spcBef>
                <a:spcPts val="375"/>
              </a:spcBef>
              <a:spcAft>
                <a:spcPct val="0"/>
              </a:spcAft>
              <a:buClr>
                <a:schemeClr val="accent2"/>
              </a:buClr>
              <a:buSzPct val="85000"/>
              <a:buFont typeface="Wingdings 2" pitchFamily="18" charset="2"/>
              <a:buNone/>
              <a:defRPr sz="2400" kern="1200">
                <a:solidFill>
                  <a:schemeClr val="tx1"/>
                </a:solidFill>
                <a:latin typeface="+mn-lt"/>
                <a:ea typeface="+mn-ea"/>
                <a:cs typeface="+mn-cs"/>
              </a:defRPr>
            </a:lvl2pPr>
            <a:lvl3pPr marL="914400" indent="0" algn="ctr" rtl="0" eaLnBrk="1" fontAlgn="base" hangingPunct="1">
              <a:spcBef>
                <a:spcPts val="375"/>
              </a:spcBef>
              <a:spcAft>
                <a:spcPct val="0"/>
              </a:spcAft>
              <a:buClr>
                <a:srgbClr val="E6B1AB"/>
              </a:buClr>
              <a:buSzPct val="85000"/>
              <a:buFont typeface="Wingdings 2" pitchFamily="18" charset="2"/>
              <a:buNone/>
              <a:defRPr sz="2000" kern="1200">
                <a:solidFill>
                  <a:schemeClr val="tx1"/>
                </a:solidFill>
                <a:latin typeface="+mn-lt"/>
                <a:ea typeface="+mn-ea"/>
                <a:cs typeface="+mn-cs"/>
              </a:defRPr>
            </a:lvl3pPr>
            <a:lvl4pPr marL="1371600" indent="0" algn="ctr" rtl="0" eaLnBrk="1" fontAlgn="base" hangingPunct="1">
              <a:spcBef>
                <a:spcPts val="375"/>
              </a:spcBef>
              <a:spcAft>
                <a:spcPct val="0"/>
              </a:spcAft>
              <a:buClr>
                <a:srgbClr val="A28E6A"/>
              </a:buClr>
              <a:buSzPct val="80000"/>
              <a:buFont typeface="Wingdings 2" pitchFamily="18" charset="2"/>
              <a:buNone/>
              <a:defRPr sz="2000" kern="1200">
                <a:solidFill>
                  <a:schemeClr val="tx1"/>
                </a:solidFill>
                <a:latin typeface="+mn-lt"/>
                <a:ea typeface="+mn-ea"/>
                <a:cs typeface="+mn-cs"/>
              </a:defRPr>
            </a:lvl4pPr>
            <a:lvl5pPr marL="1828800" indent="0" algn="ctr" rtl="0" eaLnBrk="1" fontAlgn="base" hangingPunct="1">
              <a:spcBef>
                <a:spcPts val="375"/>
              </a:spcBef>
              <a:spcAft>
                <a:spcPct val="0"/>
              </a:spcAft>
              <a:buClr>
                <a:srgbClr val="A28E6A"/>
              </a:buClr>
              <a:buNone/>
              <a:defRPr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575"/>
              </a:spcBef>
              <a:spcAft>
                <a:spcPct val="0"/>
              </a:spcAft>
              <a:buClr>
                <a:srgbClr val="727CA3"/>
              </a:buClr>
              <a:buSzPct val="85000"/>
              <a:buFont typeface="Wingdings 2" pitchFamily="18" charset="2"/>
              <a:buNone/>
              <a:tabLst/>
              <a:defRPr/>
            </a:pPr>
            <a:r>
              <a:rPr kumimoji="0" lang="en-US" sz="2600" b="0" i="0" u="none" strike="noStrike" kern="1200" cap="none" spc="0" normalizeH="0" baseline="0" noProof="0" dirty="0">
                <a:ln>
                  <a:noFill/>
                </a:ln>
                <a:solidFill>
                  <a:schemeClr val="tx1"/>
                </a:solidFill>
                <a:effectLst/>
                <a:uLnTx/>
                <a:uFillTx/>
                <a:latin typeface="Perpetua"/>
                <a:ea typeface="+mn-ea"/>
                <a:cs typeface="+mn-cs"/>
              </a:rPr>
              <a:t>April 20, 2022</a:t>
            </a:r>
          </a:p>
        </p:txBody>
      </p:sp>
    </p:spTree>
    <p:extLst>
      <p:ext uri="{BB962C8B-B14F-4D97-AF65-F5344CB8AC3E}">
        <p14:creationId xmlns:p14="http://schemas.microsoft.com/office/powerpoint/2010/main" val="351906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162610" y="1625240"/>
            <a:ext cx="8848725" cy="2169825"/>
          </a:xfrm>
        </p:spPr>
        <p:txBody>
          <a:bodyPr>
            <a:spAutoFit/>
          </a:bodyPr>
          <a:lstStyle/>
          <a:p>
            <a:pPr marL="0" indent="0">
              <a:buNone/>
            </a:pPr>
            <a:r>
              <a:rPr lang="en-US" dirty="0"/>
              <a:t>Matthew 20:23, </a:t>
            </a:r>
            <a:r>
              <a:rPr lang="en-US" i="1" dirty="0"/>
              <a:t>“He saith unto them, My cup indeed ye shall drink: but to sit on my right hand, and on (my) left hand, is not mine to give; but (it is for them) for whom it hath been prepared of my Father.”</a:t>
            </a:r>
          </a:p>
          <a:p>
            <a:pPr marL="0" indent="0">
              <a:buNone/>
            </a:pPr>
            <a:r>
              <a:rPr lang="en-US" dirty="0"/>
              <a:t>Note: Such honor does not come by assignment from Jesus, but as a product of character described in verses 25-28.</a:t>
            </a:r>
          </a:p>
        </p:txBody>
      </p:sp>
      <p:sp>
        <p:nvSpPr>
          <p:cNvPr id="6" name="Title 1">
            <a:extLst>
              <a:ext uri="{FF2B5EF4-FFF2-40B4-BE49-F238E27FC236}">
                <a16:creationId xmlns:a16="http://schemas.microsoft.com/office/drawing/2014/main" id="{C70BB306-9760-43D1-97A1-FE42A2404FA6}"/>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381978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172037" y="1644095"/>
            <a:ext cx="8848725" cy="3123932"/>
          </a:xfrm>
        </p:spPr>
        <p:txBody>
          <a:bodyPr>
            <a:spAutoFit/>
          </a:bodyPr>
          <a:lstStyle/>
          <a:p>
            <a:pPr marL="0" indent="0">
              <a:buNone/>
            </a:pPr>
            <a:r>
              <a:rPr lang="en-US" dirty="0"/>
              <a:t>Matthew 20:24, </a:t>
            </a:r>
            <a:r>
              <a:rPr lang="en-US" i="1" dirty="0"/>
              <a:t>“And when the ten heard it, they were moved with indignation concerning the two brethren.”</a:t>
            </a:r>
          </a:p>
          <a:p>
            <a:pPr marL="0" indent="0">
              <a:buNone/>
            </a:pPr>
            <a:r>
              <a:rPr lang="en-US" b="1" dirty="0"/>
              <a:t>Reaction Of The Disciples:</a:t>
            </a:r>
          </a:p>
          <a:p>
            <a:r>
              <a:rPr lang="en-US" dirty="0"/>
              <a:t>The ten were offended at their ambition, and at their desire to be exalted above their brethren.</a:t>
            </a:r>
          </a:p>
          <a:p>
            <a:r>
              <a:rPr lang="en-US" dirty="0"/>
              <a:t>Men want status and power and fight and climb over one another to attain it.</a:t>
            </a:r>
          </a:p>
        </p:txBody>
      </p:sp>
      <p:sp>
        <p:nvSpPr>
          <p:cNvPr id="6" name="Title 1">
            <a:extLst>
              <a:ext uri="{FF2B5EF4-FFF2-40B4-BE49-F238E27FC236}">
                <a16:creationId xmlns:a16="http://schemas.microsoft.com/office/drawing/2014/main" id="{64D710F6-1208-4BA1-BC9D-378B97EAC3BD}"/>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420578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162610" y="1417853"/>
            <a:ext cx="8848725" cy="5083443"/>
          </a:xfrm>
        </p:spPr>
        <p:txBody>
          <a:bodyPr>
            <a:spAutoFit/>
          </a:bodyPr>
          <a:lstStyle/>
          <a:p>
            <a:r>
              <a:rPr lang="en-US" dirty="0"/>
              <a:t>Matthew 20:25-27, </a:t>
            </a:r>
            <a:r>
              <a:rPr lang="en-US" i="1" dirty="0"/>
              <a:t>“But Jesus called them unto him, and said, Ye know that the </a:t>
            </a:r>
            <a:r>
              <a:rPr lang="en-US" i="1" u="sng" dirty="0"/>
              <a:t>rulers</a:t>
            </a:r>
            <a:r>
              <a:rPr lang="en-US" i="1" dirty="0"/>
              <a:t> of the Gentiles lord it over them, and their </a:t>
            </a:r>
            <a:r>
              <a:rPr lang="en-US" i="1" u="sng" dirty="0"/>
              <a:t>great ones</a:t>
            </a:r>
            <a:r>
              <a:rPr lang="en-US" i="1" dirty="0"/>
              <a:t> exercise authority over them. Not so shall it be among you: but whosoever would become great among you </a:t>
            </a:r>
            <a:r>
              <a:rPr lang="en-US" i="1" u="sng" dirty="0"/>
              <a:t>shall be your minister</a:t>
            </a:r>
            <a:r>
              <a:rPr lang="en-US" i="1" dirty="0"/>
              <a:t>; and whosoever would be first among you </a:t>
            </a:r>
            <a:r>
              <a:rPr lang="en-US" i="1" u="sng" dirty="0"/>
              <a:t>shall be your servant</a:t>
            </a:r>
            <a:r>
              <a:rPr lang="en-US" i="1" dirty="0"/>
              <a:t>”</a:t>
            </a:r>
          </a:p>
          <a:p>
            <a:pPr marL="0" indent="0">
              <a:buNone/>
            </a:pPr>
            <a:endParaRPr lang="en-US" dirty="0"/>
          </a:p>
          <a:p>
            <a:r>
              <a:rPr lang="en-US" dirty="0"/>
              <a:t>Nations are governed by rulers and lords who have dominion and authority over the citizens of their kingdoms.</a:t>
            </a:r>
          </a:p>
          <a:p>
            <a:r>
              <a:rPr lang="en-US" dirty="0"/>
              <a:t>NOTE: Jesus does not deny greatness but defines it!</a:t>
            </a:r>
          </a:p>
          <a:p>
            <a:pPr lvl="1"/>
            <a:r>
              <a:rPr lang="en-US" dirty="0"/>
              <a:t>The subjects of the Lord’s kingdom must will or choose to place others above themselves and to subject themselves to them and their needs. </a:t>
            </a:r>
            <a:br>
              <a:rPr lang="en-US" dirty="0"/>
            </a:br>
            <a:r>
              <a:rPr lang="en-US" dirty="0"/>
              <a:t>cf. 2 Corinthians 8:9; Philippians 2:3-5; Hebrews 10:5ff</a:t>
            </a:r>
          </a:p>
        </p:txBody>
      </p:sp>
      <p:sp>
        <p:nvSpPr>
          <p:cNvPr id="6" name="Title 1">
            <a:extLst>
              <a:ext uri="{FF2B5EF4-FFF2-40B4-BE49-F238E27FC236}">
                <a16:creationId xmlns:a16="http://schemas.microsoft.com/office/drawing/2014/main" id="{DBB0831B-650E-4A0B-BE9E-C8C6093E1D62}"/>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4205898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3AE56-596A-4255-BD16-5E98AC236F02}"/>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66700" y="1323975"/>
            <a:ext cx="8686800" cy="5293757"/>
          </a:xfrm>
        </p:spPr>
        <p:txBody>
          <a:bodyPr>
            <a:spAutoFit/>
          </a:bodyPr>
          <a:lstStyle/>
          <a:p>
            <a:pPr marL="0" indent="0">
              <a:spcBef>
                <a:spcPts val="0"/>
              </a:spcBef>
              <a:buNone/>
            </a:pPr>
            <a:r>
              <a:rPr lang="en-US" dirty="0"/>
              <a:t>Matthew 20:20-21, </a:t>
            </a:r>
            <a:r>
              <a:rPr lang="en-US" i="1" dirty="0"/>
              <a:t>“Then came to him the mother of the sons of Zebedee with her sons, worshipping (him), and asking a certain thing of him. And he said unto her, What </a:t>
            </a:r>
            <a:r>
              <a:rPr lang="en-US" i="1" dirty="0" err="1"/>
              <a:t>wouldest</a:t>
            </a:r>
            <a:r>
              <a:rPr lang="en-US" i="1" dirty="0"/>
              <a:t> thou? She saith unto him, Command that these my two sons may sit, one on thy right hand, and one on thy left hand, in thy kingdom.”</a:t>
            </a:r>
          </a:p>
          <a:p>
            <a:pPr>
              <a:spcBef>
                <a:spcPts val="0"/>
              </a:spcBef>
            </a:pPr>
            <a:r>
              <a:rPr lang="en-US" dirty="0"/>
              <a:t>From accounts of the women at the cross we know that their mother’s name was Salome. (Matthew 27:56; Mark 15:40)</a:t>
            </a:r>
          </a:p>
          <a:p>
            <a:pPr>
              <a:spcBef>
                <a:spcPts val="0"/>
              </a:spcBef>
            </a:pPr>
            <a:r>
              <a:rPr lang="en-US" dirty="0"/>
              <a:t>Here, as on other occasions (Matthew 8:2; 9:18; 14:33; 15:25), Jesus accepts worship without protest, even though, He affirms the command, </a:t>
            </a:r>
            <a:r>
              <a:rPr lang="en-US" i="1" dirty="0"/>
              <a:t>“Thou shalt worship the Lord thy God, and him only shalt thou serve.”</a:t>
            </a:r>
            <a:r>
              <a:rPr lang="en-US" dirty="0"/>
              <a:t> (Matthew 4:10; cf. Deuteronomy 6:13)</a:t>
            </a:r>
          </a:p>
          <a:p>
            <a:pPr>
              <a:spcBef>
                <a:spcPts val="0"/>
              </a:spcBef>
            </a:pPr>
            <a:r>
              <a:rPr lang="en-US" dirty="0"/>
              <a:t>Even angels refuse to accept worship from men, commanding John to “worship God” (Revelation 19:10; 22:9). </a:t>
            </a:r>
          </a:p>
          <a:p>
            <a:pPr>
              <a:spcBef>
                <a:spcPts val="0"/>
              </a:spcBef>
            </a:pPr>
            <a:r>
              <a:rPr lang="en-US" dirty="0"/>
              <a:t> God alone deserves worship. As Jesus accepted worship, He is God!</a:t>
            </a:r>
          </a:p>
        </p:txBody>
      </p:sp>
    </p:spTree>
    <p:extLst>
      <p:ext uri="{BB962C8B-B14F-4D97-AF65-F5344CB8AC3E}">
        <p14:creationId xmlns:p14="http://schemas.microsoft.com/office/powerpoint/2010/main" val="183345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66700" y="1447800"/>
            <a:ext cx="8686800" cy="4585871"/>
          </a:xfrm>
        </p:spPr>
        <p:txBody>
          <a:bodyPr>
            <a:spAutoFit/>
          </a:bodyPr>
          <a:lstStyle/>
          <a:p>
            <a:pPr marL="0" indent="0">
              <a:buNone/>
            </a:pPr>
            <a:r>
              <a:rPr lang="en-US" dirty="0"/>
              <a:t>Matthew 20:20-21, </a:t>
            </a:r>
            <a:r>
              <a:rPr lang="en-US" i="1" dirty="0"/>
              <a:t>“Then came to him the mother of the sons of Zebedee with her sons, worshipping (him), and asking a certain thing of him. And he said unto her, What </a:t>
            </a:r>
            <a:r>
              <a:rPr lang="en-US" i="1" dirty="0" err="1"/>
              <a:t>wouldest</a:t>
            </a:r>
            <a:r>
              <a:rPr lang="en-US" i="1" dirty="0"/>
              <a:t> thou? She saith unto him, Command that these my two sons may sit, one on thy right hand, and one on thy left hand, in thy kingdom.”</a:t>
            </a:r>
          </a:p>
          <a:p>
            <a:pPr marL="0" indent="0">
              <a:buNone/>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The Request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 sit on the </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right hand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of a sovereign ruler is to occupy the highest position of honor that he can give.</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 sit on the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left hand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to occupy the second highest position. </a:t>
            </a:r>
          </a:p>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Both positions entail not only great honor but also involve tremendous responsibility. To occupy these positions in the Kingdom of Christ was the heart’s desire of these two brothers.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EFE2481B-8050-461D-A020-7E782EF5F917}"/>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307893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66700" y="1447800"/>
            <a:ext cx="8686800" cy="4324261"/>
          </a:xfrm>
        </p:spPr>
        <p:txBody>
          <a:bodyPr>
            <a:spAutoFit/>
          </a:bodyPr>
          <a:lstStyle/>
          <a:p>
            <a:pPr marL="0" indent="0">
              <a:buNone/>
            </a:pPr>
            <a:r>
              <a:rPr lang="en-US" dirty="0"/>
              <a:t>Matthew 20:20-21, </a:t>
            </a:r>
            <a:r>
              <a:rPr lang="en-US" i="1" dirty="0"/>
              <a:t>“Then came to him the mother of the sons of Zebedee with her sons, worshipping (him), and asking a certain thing of him. And he said unto her, What </a:t>
            </a:r>
            <a:r>
              <a:rPr lang="en-US" i="1" dirty="0" err="1"/>
              <a:t>wouldest</a:t>
            </a:r>
            <a:r>
              <a:rPr lang="en-US" i="1" dirty="0"/>
              <a:t> thou? She saith unto him, Command that these my two sons may sit, one on thy right hand, and one on thy left hand, in thy kingdom.”</a:t>
            </a:r>
          </a:p>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Why The Request?</a:t>
            </a:r>
          </a:p>
          <a:p>
            <a:pPr lvl="1"/>
            <a:r>
              <a:rPr lang="en-US" sz="2200" dirty="0">
                <a:latin typeface="Times New Roman" panose="02020603050405020304" pitchFamily="18" charset="0"/>
                <a:ea typeface="Calibri" panose="020F0502020204030204" pitchFamily="34" charset="0"/>
                <a:cs typeface="Times New Roman" panose="02020603050405020304" pitchFamily="18" charset="0"/>
              </a:rPr>
              <a:t>Note preconceived notions. cf. Matthew 18:1ff</a:t>
            </a:r>
          </a:p>
          <a:p>
            <a:pPr lvl="1"/>
            <a:r>
              <a:rPr lang="en-US" sz="2200" dirty="0">
                <a:latin typeface="Times New Roman" panose="02020603050405020304" pitchFamily="18" charset="0"/>
                <a:ea typeface="Calibri" panose="020F0502020204030204" pitchFamily="34" charset="0"/>
                <a:cs typeface="Times New Roman" panose="02020603050405020304" pitchFamily="18" charset="0"/>
              </a:rPr>
              <a:t>Our conclusion is often that this was an ugly chapter in the lives of these otherwise good men.</a:t>
            </a:r>
          </a:p>
          <a:p>
            <a:pPr lvl="1"/>
            <a:r>
              <a:rPr lang="en-US" sz="2200" dirty="0">
                <a:latin typeface="Times New Roman" panose="02020603050405020304" pitchFamily="18" charset="0"/>
                <a:ea typeface="Calibri" panose="020F0502020204030204" pitchFamily="34" charset="0"/>
                <a:cs typeface="Times New Roman" panose="02020603050405020304" pitchFamily="18" charset="0"/>
              </a:rPr>
              <a:t>Is it possible that our conclusions are based solely on the attitude of the other apostles who </a:t>
            </a:r>
            <a:r>
              <a:rPr lang="en-US" sz="2200" i="1" dirty="0">
                <a:latin typeface="Times New Roman" panose="02020603050405020304" pitchFamily="18" charset="0"/>
                <a:ea typeface="Calibri" panose="020F0502020204030204" pitchFamily="34" charset="0"/>
                <a:cs typeface="Times New Roman" panose="02020603050405020304" pitchFamily="18" charset="0"/>
              </a:rPr>
              <a:t>“were moved with indignation against the two brothers”?</a:t>
            </a:r>
            <a:r>
              <a:rPr lang="en-US" sz="2200" dirty="0">
                <a:latin typeface="Times New Roman" panose="02020603050405020304" pitchFamily="18" charset="0"/>
                <a:ea typeface="Calibri" panose="020F0502020204030204" pitchFamily="34" charset="0"/>
                <a:cs typeface="Times New Roman" panose="02020603050405020304" pitchFamily="18" charset="0"/>
              </a:rPr>
              <a:t> Matthew 20:24</a:t>
            </a:r>
          </a:p>
        </p:txBody>
      </p:sp>
      <p:sp>
        <p:nvSpPr>
          <p:cNvPr id="6" name="Title 1">
            <a:extLst>
              <a:ext uri="{FF2B5EF4-FFF2-40B4-BE49-F238E27FC236}">
                <a16:creationId xmlns:a16="http://schemas.microsoft.com/office/drawing/2014/main" id="{E74F7AD0-1867-4D83-8133-B6A5568F1692}"/>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1924270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66700" y="1447800"/>
            <a:ext cx="8686800" cy="5268109"/>
          </a:xfrm>
        </p:spPr>
        <p:txBody>
          <a:bodyPr>
            <a:spAutoFit/>
          </a:bodyPr>
          <a:lstStyle/>
          <a:p>
            <a:pPr marL="0" indent="0">
              <a:buNone/>
            </a:pPr>
            <a:r>
              <a:rPr lang="en-US" dirty="0"/>
              <a:t>Matthew 20:20-21, </a:t>
            </a:r>
            <a:r>
              <a:rPr lang="en-US" i="1" dirty="0"/>
              <a:t>“Then came to him the mother of the sons of Zebedee with her sons, worshipping (him), and asking a certain thing of him. And he said unto her, What </a:t>
            </a:r>
            <a:r>
              <a:rPr lang="en-US" i="1" dirty="0" err="1"/>
              <a:t>wouldest</a:t>
            </a:r>
            <a:r>
              <a:rPr lang="en-US" i="1" dirty="0"/>
              <a:t> thou? She saith unto him, Command that these my two sons may sit, one on thy right hand, and one on thy left hand, in thy kingdom.”</a:t>
            </a:r>
          </a:p>
          <a:p>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Why The Request?</a:t>
            </a:r>
          </a:p>
          <a:p>
            <a:pPr lvl="1"/>
            <a:r>
              <a:rPr lang="en-US" dirty="0"/>
              <a:t>See Context: Matthew 19:23-30</a:t>
            </a:r>
          </a:p>
          <a:p>
            <a:pPr lvl="1"/>
            <a:r>
              <a:rPr lang="en-US" dirty="0">
                <a:latin typeface="Times New Roman" panose="02020603050405020304" pitchFamily="18" charset="0"/>
                <a:cs typeface="Times New Roman" panose="02020603050405020304" pitchFamily="18" charset="0"/>
              </a:rPr>
              <a:t>Faith in the Promises. See Matthew 20:17-19 and Luke 18:34</a:t>
            </a:r>
          </a:p>
          <a:p>
            <a:pPr lvl="2"/>
            <a:r>
              <a:rPr lang="en-US" dirty="0">
                <a:latin typeface="Times New Roman" panose="02020603050405020304" pitchFamily="18" charset="0"/>
                <a:cs typeface="Times New Roman" panose="02020603050405020304" pitchFamily="18" charset="0"/>
              </a:rPr>
              <a:t>Men of lesser faith would have wavered.</a:t>
            </a:r>
          </a:p>
          <a:p>
            <a:pPr lvl="2"/>
            <a:r>
              <a:rPr lang="en-US" dirty="0">
                <a:latin typeface="Times New Roman" panose="02020603050405020304" pitchFamily="18" charset="0"/>
                <a:cs typeface="Times New Roman" panose="02020603050405020304" pitchFamily="18" charset="0"/>
              </a:rPr>
              <a:t>We should never abandon the conviction that the victory belongs to our Lord. cf. 1 Corinthians 15:25-26, 55-58</a:t>
            </a:r>
          </a:p>
          <a:p>
            <a:pPr lvl="1"/>
            <a:r>
              <a:rPr lang="en-US" dirty="0"/>
              <a:t>Unquestioned Loyalty.</a:t>
            </a:r>
          </a:p>
          <a:p>
            <a:pPr lvl="1"/>
            <a:r>
              <a:rPr lang="en-US" dirty="0"/>
              <a:t>Ambitious.</a:t>
            </a:r>
          </a:p>
          <a:p>
            <a:pPr lvl="1"/>
            <a:r>
              <a:rPr lang="en-US" dirty="0"/>
              <a:t>The Request Not Denied.</a:t>
            </a:r>
          </a:p>
        </p:txBody>
      </p:sp>
      <p:sp>
        <p:nvSpPr>
          <p:cNvPr id="6" name="Title 1">
            <a:extLst>
              <a:ext uri="{FF2B5EF4-FFF2-40B4-BE49-F238E27FC236}">
                <a16:creationId xmlns:a16="http://schemas.microsoft.com/office/drawing/2014/main" id="{0BDB2E62-682D-42A4-B108-42BAD0D730D6}"/>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714122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28600" y="1485900"/>
            <a:ext cx="8686800" cy="5242461"/>
          </a:xfrm>
        </p:spPr>
        <p:txBody>
          <a:bodyPr>
            <a:spAutoFit/>
          </a:bodyPr>
          <a:lstStyle/>
          <a:p>
            <a:pPr marL="0" indent="0">
              <a:buNone/>
            </a:pPr>
            <a:r>
              <a:rPr lang="en-US" dirty="0"/>
              <a:t>Matthew 20:22, </a:t>
            </a:r>
            <a:r>
              <a:rPr lang="en-US" i="1" dirty="0"/>
              <a:t>“But Jesus answered and said, Ye know not what ye ask. Are ye able to drink the cup that I am about to drink? They say unto him, We are able.”</a:t>
            </a:r>
          </a:p>
          <a:p>
            <a:r>
              <a:rPr lang="en-US" dirty="0"/>
              <a:t>You do not know the nature of your request, nor what would be involved.</a:t>
            </a:r>
          </a:p>
          <a:p>
            <a:r>
              <a:rPr lang="en-US" dirty="0"/>
              <a:t>It would NOT be attended only with honor and happiness if the request was granted, it would require much suffering and trial.</a:t>
            </a:r>
          </a:p>
          <a:p>
            <a:r>
              <a:rPr lang="en-US" i="1" dirty="0"/>
              <a:t>“Cup”  </a:t>
            </a:r>
            <a:r>
              <a:rPr lang="en-US" dirty="0"/>
              <a:t>used metaphorically, to get one’s fill.</a:t>
            </a:r>
          </a:p>
          <a:p>
            <a:pPr lvl="1"/>
            <a:r>
              <a:rPr lang="en-US" dirty="0"/>
              <a:t>Either of good (Psalms 23:5) or of ill (Psalms 75:7-8)</a:t>
            </a:r>
          </a:p>
          <a:p>
            <a:pPr lvl="1"/>
            <a:r>
              <a:rPr lang="en-US" dirty="0"/>
              <a:t>Jesus’ cup was one of suffering – cf. Mark 14:36; John 18:11</a:t>
            </a:r>
          </a:p>
          <a:p>
            <a:r>
              <a:rPr lang="en-US" i="1" dirty="0"/>
              <a:t>“Cup”  </a:t>
            </a:r>
            <a:r>
              <a:rPr lang="en-US" dirty="0"/>
              <a:t>was frequently used in the Old Testament of divine wrath (Psalms 75:8; Isaiah 51:17,22; Jeremiah 25:15-17), of suffering (Psalms 11:6), and of salvation (Psalms 116:13).</a:t>
            </a:r>
          </a:p>
        </p:txBody>
      </p:sp>
      <p:sp>
        <p:nvSpPr>
          <p:cNvPr id="6" name="Title 1">
            <a:extLst>
              <a:ext uri="{FF2B5EF4-FFF2-40B4-BE49-F238E27FC236}">
                <a16:creationId xmlns:a16="http://schemas.microsoft.com/office/drawing/2014/main" id="{DFA6CB28-3E50-4FCE-B0E0-FDC5D42A191F}"/>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143700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66700" y="1447800"/>
            <a:ext cx="8686800" cy="4421723"/>
          </a:xfrm>
        </p:spPr>
        <p:txBody>
          <a:bodyPr>
            <a:spAutoFit/>
          </a:bodyPr>
          <a:lstStyle/>
          <a:p>
            <a:pPr marL="0" indent="0">
              <a:buNone/>
            </a:pPr>
            <a:r>
              <a:rPr lang="en-US" dirty="0"/>
              <a:t>Matthew 20:22, </a:t>
            </a:r>
            <a:r>
              <a:rPr lang="en-US" i="1" dirty="0"/>
              <a:t>“But Jesus answered and said, Ye know not what ye ask. Are ye able to drink the cup that I am about to drink? They say unto him, We are able.”</a:t>
            </a:r>
          </a:p>
          <a:p>
            <a:pPr marL="0" indent="0">
              <a:buNone/>
            </a:pPr>
            <a:r>
              <a:rPr lang="en-US" dirty="0"/>
              <a:t>Mark 10:38, </a:t>
            </a:r>
            <a:r>
              <a:rPr lang="en-US" i="1" dirty="0"/>
              <a:t>“But Jesus said unto them, Ye know not what ye ask. Are ye able to drink the cup that I drink? or to be baptized with the baptism that I am baptized with?”</a:t>
            </a:r>
          </a:p>
          <a:p>
            <a:pPr marL="0" indent="0">
              <a:buNone/>
            </a:pPr>
            <a:endParaRPr lang="en-US" dirty="0"/>
          </a:p>
          <a:p>
            <a:r>
              <a:rPr lang="en-US" dirty="0"/>
              <a:t>Figuratively, to be overwhelmed.</a:t>
            </a:r>
          </a:p>
          <a:p>
            <a:r>
              <a:rPr lang="en-US" dirty="0"/>
              <a:t>Jesus uses the terms baptized and baptism describing the trials and suffering through which He would pass.</a:t>
            </a:r>
          </a:p>
          <a:p>
            <a:pPr lvl="1"/>
            <a:r>
              <a:rPr lang="en-US" dirty="0"/>
              <a:t>Jesus’ baptism was one of suffering. cf. Luke 12:50</a:t>
            </a:r>
          </a:p>
        </p:txBody>
      </p:sp>
      <p:sp>
        <p:nvSpPr>
          <p:cNvPr id="6" name="Title 1">
            <a:extLst>
              <a:ext uri="{FF2B5EF4-FFF2-40B4-BE49-F238E27FC236}">
                <a16:creationId xmlns:a16="http://schemas.microsoft.com/office/drawing/2014/main" id="{ABF96A84-456E-448F-87F3-4BEE39417FB6}"/>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165004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228600" y="1285875"/>
            <a:ext cx="8686800" cy="5124480"/>
          </a:xfrm>
        </p:spPr>
        <p:txBody>
          <a:bodyPr>
            <a:spAutoFit/>
          </a:bodyPr>
          <a:lstStyle/>
          <a:p>
            <a:pPr marL="0" indent="0">
              <a:buNone/>
            </a:pPr>
            <a:r>
              <a:rPr lang="en-US" dirty="0"/>
              <a:t>Matthew 20:22, </a:t>
            </a:r>
            <a:r>
              <a:rPr lang="en-US" i="1" dirty="0"/>
              <a:t>“But Jesus answered and said, Ye know not what ye ask. Are ye able to drink the cup that I am about to drink? They say unto him, We are able.”</a:t>
            </a:r>
          </a:p>
          <a:p>
            <a:pPr marL="0" indent="0">
              <a:buNone/>
            </a:pPr>
            <a:r>
              <a:rPr lang="en-US" dirty="0"/>
              <a:t>Mark 10:38, </a:t>
            </a:r>
            <a:r>
              <a:rPr lang="en-US" i="1" dirty="0"/>
              <a:t>“But Jesus said unto them, Ye know not what ye ask. Are ye able to drink the cup that I drink? or to be baptized with the baptism that I am baptized with?”</a:t>
            </a:r>
          </a:p>
          <a:p>
            <a:pPr marL="0" indent="0">
              <a:buNone/>
            </a:pPr>
            <a:endParaRPr lang="en-US" dirty="0"/>
          </a:p>
          <a:p>
            <a:r>
              <a:rPr lang="en-US" dirty="0"/>
              <a:t>Cecil Willis notes: “Christ was about to endure the pain and suffering of a death on the cross, and he told these two disciples that they may also be baptized with the same baptism with which he was to be baptized. So we see that there is another New Testament baptism which refers to the suffering and agonies of our Lord on the cross (‘Conversions,’ 533).” </a:t>
            </a:r>
            <a:r>
              <a:rPr lang="en-US" sz="2000" dirty="0"/>
              <a:t>(Mike Willis, </a:t>
            </a:r>
            <a:r>
              <a:rPr lang="en-US" sz="2000" i="1" dirty="0"/>
              <a:t>Matthew</a:t>
            </a:r>
            <a:r>
              <a:rPr lang="en-US" sz="2000" dirty="0"/>
              <a:t>, Truth Commentaries, pages 762-673)</a:t>
            </a:r>
            <a:endParaRPr lang="en-US" dirty="0"/>
          </a:p>
        </p:txBody>
      </p:sp>
      <p:sp>
        <p:nvSpPr>
          <p:cNvPr id="6" name="Title 1">
            <a:extLst>
              <a:ext uri="{FF2B5EF4-FFF2-40B4-BE49-F238E27FC236}">
                <a16:creationId xmlns:a16="http://schemas.microsoft.com/office/drawing/2014/main" id="{5FF5845D-6CC1-4DCF-9332-476A5A6E645C}"/>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2253561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86A3F-2AF1-4ABC-A3AF-CB0F4E61891D}"/>
              </a:ext>
            </a:extLst>
          </p:cNvPr>
          <p:cNvSpPr>
            <a:spLocks noGrp="1"/>
          </p:cNvSpPr>
          <p:nvPr>
            <p:ph sz="quarter" idx="1"/>
          </p:nvPr>
        </p:nvSpPr>
        <p:spPr>
          <a:xfrm>
            <a:off x="162610" y="1493266"/>
            <a:ext cx="8848725" cy="4667945"/>
          </a:xfrm>
        </p:spPr>
        <p:txBody>
          <a:bodyPr>
            <a:spAutoFit/>
          </a:bodyPr>
          <a:lstStyle/>
          <a:p>
            <a:r>
              <a:rPr lang="en-US" dirty="0"/>
              <a:t>Mark 10:39, </a:t>
            </a:r>
            <a:r>
              <a:rPr lang="en-US" i="1" dirty="0"/>
              <a:t>“And they said unto him, We are able. And Jesus said unto them, The cup that I drink ye shall drink; and with the baptism that I am baptized withal shall ye be baptized” </a:t>
            </a:r>
            <a:r>
              <a:rPr lang="en-US" dirty="0"/>
              <a:t>cf. John 15:20-21</a:t>
            </a:r>
          </a:p>
          <a:p>
            <a:r>
              <a:rPr lang="en-US" dirty="0"/>
              <a:t>“</a:t>
            </a:r>
            <a:r>
              <a:rPr lang="en-US" b="1" dirty="0"/>
              <a:t>James</a:t>
            </a:r>
            <a:r>
              <a:rPr lang="en-US" dirty="0"/>
              <a:t> would be the first of the apostles to die for his faith.</a:t>
            </a:r>
            <a:br>
              <a:rPr lang="en-US" dirty="0"/>
            </a:br>
            <a:r>
              <a:rPr lang="en-US" dirty="0"/>
              <a:t>(Acts 12:2).</a:t>
            </a:r>
          </a:p>
          <a:p>
            <a:r>
              <a:rPr lang="en-US" dirty="0"/>
              <a:t>“</a:t>
            </a:r>
            <a:r>
              <a:rPr lang="en-US" b="1" dirty="0"/>
              <a:t>John</a:t>
            </a:r>
            <a:r>
              <a:rPr lang="en-US" dirty="0"/>
              <a:t> would face a life of persecution and exile. [Revelation 1:9]</a:t>
            </a:r>
          </a:p>
          <a:p>
            <a:pPr lvl="1"/>
            <a:r>
              <a:rPr lang="en-US" dirty="0"/>
              <a:t>“Irenaeus, writing in the second century, records the early tradition that John wrote his gospel while living in Ephesus </a:t>
            </a:r>
            <a:r>
              <a:rPr lang="en-US" sz="1800" dirty="0"/>
              <a:t>(</a:t>
            </a:r>
            <a:r>
              <a:rPr lang="en-US" sz="1800" i="1" dirty="0"/>
              <a:t>Against Heresies</a:t>
            </a:r>
            <a:r>
              <a:rPr lang="en-US" sz="1800" dirty="0"/>
              <a:t> 3.1.1)”</a:t>
            </a:r>
            <a:br>
              <a:rPr lang="en-US" sz="1800" dirty="0"/>
            </a:br>
            <a:r>
              <a:rPr lang="en-US" sz="1800" dirty="0"/>
              <a:t>(Mike Willis, </a:t>
            </a:r>
            <a:r>
              <a:rPr lang="en-US" sz="1800" i="1" dirty="0"/>
              <a:t>Matthew</a:t>
            </a:r>
            <a:r>
              <a:rPr lang="en-US" sz="1800" dirty="0"/>
              <a:t>, Truth Commentaries, page 674)</a:t>
            </a:r>
          </a:p>
          <a:p>
            <a:r>
              <a:rPr lang="en-US" dirty="0"/>
              <a:t>Experienced by the apostles in general. 1 Corinthians 4:9-13</a:t>
            </a:r>
          </a:p>
          <a:p>
            <a:r>
              <a:rPr lang="en-US" dirty="0"/>
              <a:t>Experienced by the apostle Paul in particular. 2 Corinthians 11:23-28</a:t>
            </a:r>
          </a:p>
        </p:txBody>
      </p:sp>
      <p:sp>
        <p:nvSpPr>
          <p:cNvPr id="8" name="Title 1">
            <a:extLst>
              <a:ext uri="{FF2B5EF4-FFF2-40B4-BE49-F238E27FC236}">
                <a16:creationId xmlns:a16="http://schemas.microsoft.com/office/drawing/2014/main" id="{3C8B94C2-724C-4967-87B3-87FEA4102B12}"/>
              </a:ext>
            </a:extLst>
          </p:cNvPr>
          <p:cNvSpPr>
            <a:spLocks noGrp="1"/>
          </p:cNvSpPr>
          <p:nvPr>
            <p:ph type="title"/>
          </p:nvPr>
        </p:nvSpPr>
        <p:spPr>
          <a:xfrm>
            <a:off x="914400" y="48032"/>
            <a:ext cx="7772400" cy="1369606"/>
          </a:xfrm>
        </p:spPr>
        <p:txBody>
          <a:bodyPr>
            <a:spAutoFit/>
          </a:bodyPr>
          <a:lstStyle/>
          <a:p>
            <a:r>
              <a:rPr lang="en-US" dirty="0">
                <a:solidFill>
                  <a:schemeClr val="tx1"/>
                </a:solidFill>
              </a:rPr>
              <a:t>Jesus Rebukes The Disciples’ Ambition For Greatness …</a:t>
            </a:r>
          </a:p>
        </p:txBody>
      </p:sp>
    </p:spTree>
    <p:extLst>
      <p:ext uri="{BB962C8B-B14F-4D97-AF65-F5344CB8AC3E}">
        <p14:creationId xmlns:p14="http://schemas.microsoft.com/office/powerpoint/2010/main" val="40470746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TotalTime>
  <Words>1565</Words>
  <Application>Microsoft Office PowerPoint</Application>
  <PresentationFormat>On-screen Show (4:3)</PresentationFormat>
  <Paragraphs>73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Perpetua</vt:lpstr>
      <vt:lpstr>Times New Roman</vt:lpstr>
      <vt:lpstr>Wingdings 2</vt:lpstr>
      <vt:lpstr>Theme10</vt:lpstr>
      <vt:lpstr>Jesus Rebuking Ambition Of The Disciples</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lpstr>Jesus Rebukes The Disciples’ Ambition For Greatness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Rebuking Ambition Of The Disciples</dc:title>
  <dc:creator>mgalloway2715@gmail.com</dc:creator>
  <cp:lastModifiedBy>Richard Lidh</cp:lastModifiedBy>
  <cp:revision>22</cp:revision>
  <cp:lastPrinted>2022-04-22T15:36:01Z</cp:lastPrinted>
  <dcterms:created xsi:type="dcterms:W3CDTF">2022-04-20T17:15:42Z</dcterms:created>
  <dcterms:modified xsi:type="dcterms:W3CDTF">2022-04-22T20:14:26Z</dcterms:modified>
</cp:coreProperties>
</file>